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46" d="100"/>
          <a:sy n="46" d="100"/>
        </p:scale>
        <p:origin x="56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CEF3B-A037-46D0-B02C-1428F07E9383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82DC-2269-4F26-9D2A-7E44B1A4CD8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a.sysu.edu.cn/oa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OA</a:t>
            </a:r>
            <a:r>
              <a:rPr lang="zh-CN" altLang="en-US" dirty="0"/>
              <a:t>系统操作指引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dirty="0">
                <a:solidFill>
                  <a:schemeClr val="tx1"/>
                </a:solidFill>
              </a:rPr>
              <a:t>一</a:t>
            </a:r>
            <a:r>
              <a:rPr lang="zh-CN" altLang="zh-CN" sz="3200" b="1" dirty="0">
                <a:solidFill>
                  <a:schemeClr val="tx1"/>
                </a:solidFill>
              </a:rPr>
              <a:t>、老师使用</a:t>
            </a:r>
            <a:r>
              <a:rPr lang="en-US" altLang="zh-CN" sz="3200" b="1" dirty="0">
                <a:solidFill>
                  <a:schemeClr val="tx1"/>
                </a:solidFill>
              </a:rPr>
              <a:t>NET ID</a:t>
            </a:r>
            <a:r>
              <a:rPr lang="zh-CN" altLang="zh-CN" sz="3200" b="1" dirty="0">
                <a:solidFill>
                  <a:schemeClr val="tx1"/>
                </a:solidFill>
              </a:rPr>
              <a:t>或校务账号登录</a:t>
            </a:r>
            <a:r>
              <a:rPr lang="en-US" altLang="zh-CN" sz="3200" b="1" dirty="0">
                <a:solidFill>
                  <a:schemeClr val="tx1"/>
                </a:solidFill>
              </a:rPr>
              <a:t>OA</a:t>
            </a:r>
            <a:r>
              <a:rPr lang="zh-CN" altLang="zh-CN" sz="3200" b="1" dirty="0">
                <a:solidFill>
                  <a:schemeClr val="tx1"/>
                </a:solidFill>
              </a:rPr>
              <a:t>系统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/>
          <p:nvPr/>
        </p:nvPicPr>
        <p:blipFill rotWithShape="1">
          <a:blip r:embed="rId2"/>
          <a:srcRect l="25825" r="17469" b="11423"/>
          <a:stretch>
            <a:fillRect/>
          </a:stretch>
        </p:blipFill>
        <p:spPr bwMode="auto">
          <a:xfrm>
            <a:off x="5454015" y="1990082"/>
            <a:ext cx="2990850" cy="3924300"/>
          </a:xfrm>
          <a:prstGeom prst="rect">
            <a:avLst/>
          </a:prstGeom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639704" y="1992868"/>
            <a:ext cx="30802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5"/>
                </a:solidFill>
                <a:hlinkClick r:id="rId3"/>
              </a:rPr>
              <a:t>登录网址：</a:t>
            </a:r>
            <a:endParaRPr lang="en-US" altLang="zh-CN" sz="2000" b="1" dirty="0">
              <a:solidFill>
                <a:schemeClr val="accent5"/>
              </a:solidFill>
              <a:hlinkClick r:id="rId3"/>
            </a:endParaRPr>
          </a:p>
          <a:p>
            <a:endParaRPr lang="en-US" altLang="zh-CN" sz="2000" b="1" dirty="0">
              <a:solidFill>
                <a:schemeClr val="accent5"/>
              </a:solidFill>
              <a:hlinkClick r:id="rId3"/>
            </a:endParaRPr>
          </a:p>
          <a:p>
            <a:r>
              <a:rPr lang="en-US" altLang="zh-CN" sz="2000" b="1" dirty="0">
                <a:solidFill>
                  <a:schemeClr val="accent5"/>
                </a:solidFill>
                <a:hlinkClick r:id="rId3"/>
              </a:rPr>
              <a:t>https://oa.sysu.edu.cn/oa/</a:t>
            </a:r>
            <a:endParaRPr lang="zh-CN" altLang="en-US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b="1" dirty="0">
                <a:solidFill>
                  <a:schemeClr val="tx1"/>
                </a:solidFill>
              </a:rPr>
              <a:t>二、选择校内公文</a:t>
            </a:r>
            <a:r>
              <a:rPr lang="en-US" altLang="zh-CN" sz="3200" b="1" dirty="0">
                <a:solidFill>
                  <a:schemeClr val="tx1"/>
                </a:solidFill>
              </a:rPr>
              <a:t>-</a:t>
            </a:r>
            <a:r>
              <a:rPr lang="zh-CN" altLang="zh-CN" sz="3200" b="1" dirty="0">
                <a:solidFill>
                  <a:schemeClr val="tx1"/>
                </a:solidFill>
              </a:rPr>
              <a:t>起文，右上角处选择</a:t>
            </a:r>
            <a:r>
              <a:rPr lang="en-US" altLang="zh-CN" sz="3200" b="1" dirty="0">
                <a:solidFill>
                  <a:schemeClr val="tx1"/>
                </a:solidFill>
              </a:rPr>
              <a:t>“</a:t>
            </a:r>
            <a:r>
              <a:rPr lang="zh-CN" altLang="zh-CN" sz="3200" b="1" dirty="0">
                <a:solidFill>
                  <a:schemeClr val="tx1"/>
                </a:solidFill>
              </a:rPr>
              <a:t>新建呈批文</a:t>
            </a:r>
            <a:r>
              <a:rPr lang="en-US" altLang="zh-CN" sz="3200" b="1" dirty="0">
                <a:solidFill>
                  <a:schemeClr val="tx1"/>
                </a:solidFill>
              </a:rPr>
              <a:t>”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097280" y="1994534"/>
            <a:ext cx="9973056" cy="36747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b="1" dirty="0">
                <a:solidFill>
                  <a:schemeClr val="tx1"/>
                </a:solidFill>
              </a:rPr>
              <a:t>三、请在“基本信息”模块填写以下信息：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pic>
        <p:nvPicPr>
          <p:cNvPr id="4" name="图片 3" descr="C:\Users\Administrator\AppData\Roaming\Tencent\Users\36079637\QQ\WinTemp\RichOle\O9XBM1Z2N2VGE2XMHGC(F)D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03"/>
          <a:stretch>
            <a:fillRect/>
          </a:stretch>
        </p:blipFill>
        <p:spPr bwMode="auto">
          <a:xfrm>
            <a:off x="5078730" y="2119841"/>
            <a:ext cx="6076950" cy="397615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097280" y="2119630"/>
            <a:ext cx="4086225" cy="3488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/>
              <a:t>公文流转</a:t>
            </a:r>
            <a:endParaRPr lang="en-US" altLang="zh-CN" sz="2000" b="1" dirty="0"/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en-US" sz="1600" b="1" dirty="0"/>
              <a:t>“选择处理人” </a:t>
            </a:r>
            <a:r>
              <a:rPr lang="en-US" altLang="zh-CN" sz="1600" b="1" dirty="0"/>
              <a:t>—</a:t>
            </a:r>
            <a:r>
              <a:rPr lang="zh-CN" altLang="en-US" sz="1600" b="1" dirty="0"/>
              <a:t>选择</a:t>
            </a:r>
            <a:r>
              <a:rPr lang="en-US" altLang="zh-CN" sz="1600" b="1" dirty="0"/>
              <a:t>—</a:t>
            </a:r>
            <a:r>
              <a:rPr lang="zh-CN" altLang="en-US" sz="1600" b="1" dirty="0"/>
              <a:t>搜索团队负责人名字</a:t>
            </a:r>
            <a:r>
              <a:rPr lang="en-US" altLang="zh-CN" sz="1600" b="1" dirty="0"/>
              <a:t>—</a:t>
            </a:r>
            <a:r>
              <a:rPr lang="zh-CN" altLang="en-US" sz="1600" b="1" dirty="0"/>
              <a:t>确定</a:t>
            </a:r>
            <a:r>
              <a:rPr lang="en-US" altLang="zh-CN" sz="1600" b="1" dirty="0"/>
              <a:t>—</a:t>
            </a:r>
            <a:r>
              <a:rPr lang="zh-CN" altLang="en-US" sz="1600" b="1" dirty="0"/>
              <a:t>团队负责人审核</a:t>
            </a:r>
            <a:r>
              <a:rPr lang="en-US" altLang="zh-CN" sz="1600" b="1" dirty="0"/>
              <a:t>“</a:t>
            </a:r>
            <a:r>
              <a:rPr lang="zh-CN" altLang="en-US" sz="1600" b="1" dirty="0"/>
              <a:t>同意</a:t>
            </a:r>
            <a:r>
              <a:rPr lang="en-US" altLang="zh-CN" sz="1600" b="1" dirty="0"/>
              <a:t>”—</a:t>
            </a:r>
            <a:r>
              <a:rPr lang="zh-CN" altLang="en-US" sz="1600" b="1" dirty="0"/>
              <a:t>流转至</a:t>
            </a:r>
            <a:r>
              <a:rPr lang="en-US" altLang="zh-CN" sz="1600" b="1" dirty="0"/>
              <a:t>“</a:t>
            </a:r>
            <a:r>
              <a:rPr lang="zh-CN" altLang="en-US" sz="1600" b="1" dirty="0"/>
              <a:t>曾瑛</a:t>
            </a:r>
            <a:r>
              <a:rPr lang="en-US" altLang="zh-CN" sz="1600" b="1" dirty="0"/>
              <a:t>”</a:t>
            </a:r>
          </a:p>
          <a:p>
            <a:pPr>
              <a:spcBef>
                <a:spcPts val="375"/>
              </a:spcBef>
              <a:spcAft>
                <a:spcPts val="375"/>
              </a:spcAft>
            </a:pPr>
            <a:endParaRPr lang="en-US" altLang="zh-CN" sz="800" b="1" dirty="0"/>
          </a:p>
          <a:p>
            <a:pPr marL="342900" indent="-342900"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Char char="p"/>
            </a:pPr>
            <a:r>
              <a:rPr lang="zh-CN" altLang="zh-CN" sz="2000" b="1" dirty="0"/>
              <a:t>文件标题</a:t>
            </a:r>
            <a:endParaRPr lang="en-US" altLang="zh-CN" sz="2000" b="1" dirty="0"/>
          </a:p>
          <a:p>
            <a:pPr indent="0"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None/>
            </a:pPr>
            <a:r>
              <a:rPr lang="zh-CN" altLang="en-US" sz="1400" dirty="0">
                <a:sym typeface="+mn-ea"/>
              </a:rPr>
              <a:t>标题请填写</a:t>
            </a:r>
            <a:r>
              <a:rPr lang="en-US" altLang="zh-CN" sz="1400" dirty="0">
                <a:sym typeface="+mn-ea"/>
              </a:rPr>
              <a:t>:</a:t>
            </a:r>
            <a:r>
              <a:rPr lang="zh-CN" altLang="en-US" sz="1400" dirty="0">
                <a:sym typeface="+mn-ea"/>
              </a:rPr>
              <a:t>关于海洋科学学院</a:t>
            </a:r>
            <a:r>
              <a:rPr lang="en-US" altLang="zh-CN" sz="1400" dirty="0">
                <a:sym typeface="+mn-ea"/>
              </a:rPr>
              <a:t>XX</a:t>
            </a:r>
            <a:r>
              <a:rPr lang="zh-CN" altLang="en-US" sz="1400" dirty="0">
                <a:sym typeface="+mn-ea"/>
              </a:rPr>
              <a:t>团队邀请短期外国专家办理被授权单位邀请函的请示</a:t>
            </a:r>
            <a:endParaRPr lang="en-US" altLang="zh-CN" sz="1400" dirty="0">
              <a:sym typeface="+mn-ea"/>
            </a:endParaRPr>
          </a:p>
          <a:p>
            <a:pPr indent="0"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None/>
            </a:pPr>
            <a:r>
              <a:rPr lang="zh-CN" altLang="zh-CN" sz="2000" b="1" dirty="0"/>
              <a:t>主送</a:t>
            </a:r>
            <a:endParaRPr lang="en-US" altLang="zh-CN" sz="2000" b="1" dirty="0"/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en-US" sz="1400" dirty="0"/>
              <a:t>国际合作与交流处</a:t>
            </a:r>
            <a:endParaRPr lang="zh-CN" altLang="zh-CN" sz="1400" dirty="0"/>
          </a:p>
          <a:p>
            <a:pPr indent="0"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None/>
            </a:pPr>
            <a:endParaRPr lang="zh-CN" altLang="zh-CN" sz="1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7280" y="189799"/>
            <a:ext cx="10058400" cy="145075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四</a:t>
            </a:r>
            <a:r>
              <a:rPr lang="zh-CN" altLang="zh-CN" sz="3200" b="1" dirty="0">
                <a:solidFill>
                  <a:schemeClr val="tx1"/>
                </a:solidFill>
              </a:rPr>
              <a:t>、请在“</a:t>
            </a:r>
            <a:r>
              <a:rPr lang="zh-CN" altLang="en-US" sz="3200" b="1" dirty="0">
                <a:solidFill>
                  <a:schemeClr val="tx1"/>
                </a:solidFill>
              </a:rPr>
              <a:t>内容信息</a:t>
            </a:r>
            <a:r>
              <a:rPr lang="zh-CN" altLang="zh-CN" sz="3200" b="1" dirty="0">
                <a:solidFill>
                  <a:schemeClr val="tx1"/>
                </a:solidFill>
              </a:rPr>
              <a:t>”模块</a:t>
            </a:r>
            <a:r>
              <a:rPr lang="zh-CN" altLang="en-US" sz="3200" b="1" dirty="0">
                <a:solidFill>
                  <a:schemeClr val="tx1"/>
                </a:solidFill>
              </a:rPr>
              <a:t>上传</a:t>
            </a:r>
            <a:r>
              <a:rPr lang="zh-CN" altLang="zh-CN" sz="3200" b="1" dirty="0">
                <a:solidFill>
                  <a:schemeClr val="tx1"/>
                </a:solidFill>
              </a:rPr>
              <a:t>以下</a:t>
            </a:r>
            <a:r>
              <a:rPr lang="zh-CN" altLang="en-US" sz="3200" b="1" dirty="0">
                <a:solidFill>
                  <a:schemeClr val="tx1"/>
                </a:solidFill>
              </a:rPr>
              <a:t>文件</a:t>
            </a:r>
            <a:r>
              <a:rPr lang="zh-CN" altLang="zh-CN" sz="3200" b="1" dirty="0">
                <a:solidFill>
                  <a:schemeClr val="tx1"/>
                </a:solidFill>
              </a:rPr>
              <a:t>：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600" y="1771290"/>
            <a:ext cx="6024880" cy="3898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  <a:buFont typeface="Wingdings" panose="05000000000000000000" pitchFamily="2" charset="2"/>
              <a:buNone/>
            </a:pPr>
            <a:r>
              <a:rPr lang="zh-CN" altLang="en-US" sz="1400" b="1" dirty="0"/>
              <a:t>正文：</a:t>
            </a:r>
          </a:p>
          <a:p>
            <a:pPr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</a:pPr>
            <a:r>
              <a:rPr lang="zh-CN" altLang="en-US" sz="1400" dirty="0"/>
              <a:t>在</a:t>
            </a:r>
            <a:r>
              <a:rPr lang="en-US" altLang="zh-CN" sz="1400" dirty="0"/>
              <a:t>“</a:t>
            </a:r>
            <a:r>
              <a:rPr lang="zh-CN" altLang="en-US" sz="1400" dirty="0"/>
              <a:t>新建正文</a:t>
            </a:r>
            <a:r>
              <a:rPr lang="en-US" altLang="zh-CN" sz="1400" dirty="0"/>
              <a:t>”</a:t>
            </a:r>
            <a:r>
              <a:rPr lang="zh-CN" altLang="en-US" sz="1400" dirty="0"/>
              <a:t>上传《</a:t>
            </a:r>
            <a:r>
              <a:rPr lang="zh-CN" altLang="zh-CN" sz="1400" dirty="0"/>
              <a:t>关于海洋科学学院</a:t>
            </a:r>
            <a:r>
              <a:rPr lang="en-US" altLang="zh-CN" sz="1400" dirty="0"/>
              <a:t>XX</a:t>
            </a:r>
            <a:r>
              <a:rPr lang="zh-CN" altLang="zh-CN" sz="1400" dirty="0"/>
              <a:t>团队邀请短期外国专家办理被授权单位邀请函的请示</a:t>
            </a:r>
            <a:r>
              <a:rPr lang="zh-CN" altLang="en-US" sz="1400" dirty="0"/>
              <a:t>》，</a:t>
            </a:r>
            <a:r>
              <a:rPr lang="zh-CN" altLang="zh-CN" sz="1400" dirty="0"/>
              <a:t>为了便于修改请提供</a:t>
            </a:r>
            <a:r>
              <a:rPr lang="en-US" altLang="zh-CN" sz="1400" dirty="0"/>
              <a:t>WORD</a:t>
            </a:r>
            <a:r>
              <a:rPr lang="zh-CN" altLang="zh-CN" sz="1400" dirty="0"/>
              <a:t>版本；</a:t>
            </a:r>
            <a:endParaRPr lang="en-US" altLang="zh-CN" sz="1400" dirty="0"/>
          </a:p>
          <a:p>
            <a:pPr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</a:pPr>
            <a:r>
              <a:rPr lang="zh-CN" altLang="en-US" sz="1400" b="1" dirty="0"/>
              <a:t>附件：</a:t>
            </a:r>
          </a:p>
          <a:p>
            <a:pPr>
              <a:lnSpc>
                <a:spcPct val="120000"/>
              </a:lnSpc>
              <a:spcBef>
                <a:spcPts val="375"/>
              </a:spcBef>
              <a:spcAft>
                <a:spcPts val="375"/>
              </a:spcAft>
            </a:pPr>
            <a:r>
              <a:rPr lang="zh-CN" altLang="zh-CN" sz="1400" dirty="0"/>
              <a:t>在</a:t>
            </a:r>
            <a:r>
              <a:rPr lang="en-US" altLang="zh-CN" sz="1400" dirty="0"/>
              <a:t>“</a:t>
            </a:r>
            <a:r>
              <a:rPr lang="zh-CN" altLang="en-US" sz="1400" dirty="0"/>
              <a:t>新建附件</a:t>
            </a:r>
            <a:r>
              <a:rPr lang="en-US" altLang="zh-CN" sz="1400" dirty="0"/>
              <a:t>”</a:t>
            </a:r>
            <a:r>
              <a:rPr lang="zh-CN" altLang="en-US" sz="1400" dirty="0"/>
              <a:t>上传（文件按以下顺序排列）</a:t>
            </a:r>
            <a:endParaRPr lang="en-US" altLang="zh-CN" sz="1400" dirty="0"/>
          </a:p>
          <a:p>
            <a:r>
              <a:rPr lang="en-US" altLang="zh-CN" sz="1400" dirty="0"/>
              <a:t>1.</a:t>
            </a:r>
            <a:r>
              <a:rPr lang="zh-CN" altLang="zh-CN" sz="1400" dirty="0"/>
              <a:t>中山大学短期来华签证申请表（由聘用单位填写，见附件</a:t>
            </a:r>
            <a:r>
              <a:rPr lang="en-US" altLang="zh-CN" sz="1400" dirty="0"/>
              <a:t>2</a:t>
            </a:r>
            <a:r>
              <a:rPr lang="zh-CN" altLang="zh-CN" sz="1400" dirty="0"/>
              <a:t>）；</a:t>
            </a:r>
            <a:r>
              <a:rPr lang="en-US" altLang="zh-CN" sz="1400" dirty="0"/>
              <a:t> </a:t>
            </a:r>
            <a:endParaRPr lang="zh-CN" altLang="zh-CN" sz="1400" dirty="0"/>
          </a:p>
          <a:p>
            <a:r>
              <a:rPr lang="en-US" altLang="zh-CN" sz="1400" dirty="0"/>
              <a:t>2.</a:t>
            </a:r>
            <a:r>
              <a:rPr lang="zh-CN" altLang="zh-CN" sz="1400" dirty="0"/>
              <a:t>外国专家个人简历复印件；</a:t>
            </a:r>
          </a:p>
          <a:p>
            <a:r>
              <a:rPr lang="en-US" altLang="zh-CN" sz="1400" dirty="0"/>
              <a:t>3.</a:t>
            </a:r>
            <a:r>
              <a:rPr lang="zh-CN" altLang="zh-CN" sz="1400" dirty="0"/>
              <a:t>外国专家护照复印件；</a:t>
            </a:r>
            <a:r>
              <a:rPr lang="en-US" altLang="zh-CN" sz="1400" dirty="0"/>
              <a:t> </a:t>
            </a:r>
            <a:endParaRPr lang="zh-CN" altLang="zh-CN" sz="1400" dirty="0"/>
          </a:p>
          <a:p>
            <a:r>
              <a:rPr lang="en-US" altLang="zh-CN" sz="1400" dirty="0"/>
              <a:t>4.</a:t>
            </a:r>
            <a:r>
              <a:rPr lang="zh-CN" altLang="zh-CN" sz="1400" dirty="0"/>
              <a:t>外国专家访华日程；</a:t>
            </a:r>
            <a:r>
              <a:rPr lang="en-US" altLang="zh-CN" sz="1400" dirty="0"/>
              <a:t> </a:t>
            </a:r>
            <a:endParaRPr lang="zh-CN" altLang="zh-CN" sz="1400" dirty="0"/>
          </a:p>
          <a:p>
            <a:r>
              <a:rPr lang="en-US" altLang="zh-CN" sz="1400" dirty="0"/>
              <a:t>5.</a:t>
            </a:r>
            <a:r>
              <a:rPr lang="zh-CN" altLang="zh-CN" sz="1400" dirty="0"/>
              <a:t>外国专家任职证明（由外国专家国外工作单位出具）</a:t>
            </a:r>
            <a:r>
              <a:rPr lang="en-US" altLang="zh-CN" sz="1400" dirty="0"/>
              <a:t> </a:t>
            </a:r>
            <a:endParaRPr lang="zh-CN" altLang="zh-CN" sz="1400" dirty="0"/>
          </a:p>
          <a:p>
            <a:r>
              <a:rPr lang="en-US" altLang="zh-CN" sz="1400" dirty="0"/>
              <a:t>6.</a:t>
            </a:r>
            <a:r>
              <a:rPr lang="zh-CN" altLang="zh-CN" sz="1400" dirty="0"/>
              <a:t>保证书（由聘用单位出具，内容包括被外国专家在华期间产生的所有费用能够得到有效保证，聘请单位将敦促、监督外国专家遵守中国法律、法规并按时离境。见附件</a:t>
            </a:r>
            <a:r>
              <a:rPr lang="en-US" altLang="zh-CN" sz="1400" dirty="0"/>
              <a:t>3</a:t>
            </a:r>
            <a:r>
              <a:rPr lang="zh-CN" altLang="zh-CN" sz="1400" dirty="0"/>
              <a:t>）</a:t>
            </a:r>
            <a:r>
              <a:rPr lang="en-US" altLang="zh-CN" sz="1400" dirty="0"/>
              <a:t> </a:t>
            </a:r>
            <a:endParaRPr lang="zh-CN" altLang="zh-CN" sz="1400" dirty="0"/>
          </a:p>
          <a:p>
            <a:r>
              <a:rPr lang="en-US" altLang="zh-CN" sz="1400" dirty="0"/>
              <a:t>7.</a:t>
            </a:r>
            <a:r>
              <a:rPr lang="zh-CN" altLang="zh-CN" sz="1400" dirty="0"/>
              <a:t>如有随行家属（配偶及</a:t>
            </a:r>
            <a:r>
              <a:rPr lang="en-US" altLang="zh-CN" sz="1400" dirty="0"/>
              <a:t>18</a:t>
            </a:r>
            <a:r>
              <a:rPr lang="zh-CN" altLang="zh-CN" sz="1400" dirty="0"/>
              <a:t>岁以下子女），须提供其护照复印件、配偶提供婚姻关系证明、</a:t>
            </a:r>
            <a:r>
              <a:rPr lang="en-US" altLang="zh-CN" sz="1400" dirty="0"/>
              <a:t>18</a:t>
            </a:r>
            <a:r>
              <a:rPr lang="zh-CN" altLang="zh-CN" sz="1400" dirty="0"/>
              <a:t>岁以下子女提供出生证明。</a:t>
            </a:r>
            <a:r>
              <a:rPr lang="en-US" altLang="zh-CN" sz="1400" dirty="0"/>
              <a:t> </a:t>
            </a:r>
            <a:endParaRPr lang="zh-CN" altLang="zh-CN" sz="1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480" y="2119841"/>
            <a:ext cx="5307711" cy="397049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65" y="2271903"/>
            <a:ext cx="10743629" cy="2866126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五</a:t>
            </a:r>
            <a:r>
              <a:rPr lang="zh-CN" altLang="zh-CN" sz="3200" b="1" dirty="0">
                <a:solidFill>
                  <a:schemeClr val="tx1"/>
                </a:solidFill>
              </a:rPr>
              <a:t>、</a:t>
            </a:r>
            <a:r>
              <a:rPr lang="zh-CN" altLang="en-US" sz="3200" b="1" dirty="0">
                <a:solidFill>
                  <a:schemeClr val="tx1"/>
                </a:solidFill>
              </a:rPr>
              <a:t>检查无误后，请点击提交</a:t>
            </a:r>
            <a:r>
              <a:rPr lang="zh-CN" altLang="zh-CN" sz="3200" b="1" dirty="0">
                <a:solidFill>
                  <a:schemeClr val="tx1"/>
                </a:solidFill>
              </a:rPr>
              <a:t>：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74749" y="2272391"/>
            <a:ext cx="328166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谢  谢</a:t>
            </a:r>
            <a:endParaRPr lang="zh-CN" altLang="en-US" sz="8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</TotalTime>
  <Words>323</Words>
  <Application>Microsoft Office PowerPoint</Application>
  <PresentationFormat>宽屏</PresentationFormat>
  <Paragraphs>28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黑体</vt:lpstr>
      <vt:lpstr>Calibri</vt:lpstr>
      <vt:lpstr>Calibri Light</vt:lpstr>
      <vt:lpstr>Wingdings</vt:lpstr>
      <vt:lpstr>回顾</vt:lpstr>
      <vt:lpstr>OA系统操作指引</vt:lpstr>
      <vt:lpstr>一、老师使用NET ID或校务账号登录OA系统</vt:lpstr>
      <vt:lpstr>二、选择校内公文-起文，右上角处选择“新建呈批文”</vt:lpstr>
      <vt:lpstr>三、请在“基本信息”模块填写以下信息：</vt:lpstr>
      <vt:lpstr>四、请在“内容信息”模块上传以下文件：</vt:lpstr>
      <vt:lpstr>五、检查无误后，请点击提交：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OA系统操作指引</dc:title>
  <dc:creator>Felicite</dc:creator>
  <cp:lastModifiedBy>Windows 用户</cp:lastModifiedBy>
  <cp:revision>22</cp:revision>
  <dcterms:created xsi:type="dcterms:W3CDTF">2016-12-14T03:57:00Z</dcterms:created>
  <dcterms:modified xsi:type="dcterms:W3CDTF">2022-02-15T10:02:51Z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