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46" d="100"/>
          <a:sy n="46" d="100"/>
        </p:scale>
        <p:origin x="56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CEF3B-A037-46D0-B02C-1428F07E9383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82DC-2269-4F26-9D2A-7E44B1A4CD8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a.sysu.edu.cn/o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OA</a:t>
            </a:r>
            <a:r>
              <a:rPr lang="zh-CN" altLang="en-US" dirty="0"/>
              <a:t>系统操作指引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一</a:t>
            </a:r>
            <a:r>
              <a:rPr lang="zh-CN" altLang="zh-CN" sz="3200" b="1" dirty="0">
                <a:solidFill>
                  <a:schemeClr val="tx1"/>
                </a:solidFill>
              </a:rPr>
              <a:t>、老师使用</a:t>
            </a:r>
            <a:r>
              <a:rPr lang="en-US" altLang="zh-CN" sz="3200" b="1" dirty="0">
                <a:solidFill>
                  <a:schemeClr val="tx1"/>
                </a:solidFill>
              </a:rPr>
              <a:t>NET ID</a:t>
            </a:r>
            <a:r>
              <a:rPr lang="zh-CN" altLang="zh-CN" sz="3200" b="1" dirty="0">
                <a:solidFill>
                  <a:schemeClr val="tx1"/>
                </a:solidFill>
              </a:rPr>
              <a:t>或校务账号登录</a:t>
            </a:r>
            <a:r>
              <a:rPr lang="en-US" altLang="zh-CN" sz="3200" b="1" dirty="0">
                <a:solidFill>
                  <a:schemeClr val="tx1"/>
                </a:solidFill>
              </a:rPr>
              <a:t>OA</a:t>
            </a:r>
            <a:r>
              <a:rPr lang="zh-CN" altLang="zh-CN" sz="3200" b="1" dirty="0">
                <a:solidFill>
                  <a:schemeClr val="tx1"/>
                </a:solidFill>
              </a:rPr>
              <a:t>系统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2"/>
          <a:srcRect l="25825" r="17469" b="11423"/>
          <a:stretch>
            <a:fillRect/>
          </a:stretch>
        </p:blipFill>
        <p:spPr bwMode="auto">
          <a:xfrm>
            <a:off x="5454015" y="1990082"/>
            <a:ext cx="2990850" cy="3924300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639704" y="1992868"/>
            <a:ext cx="30802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/>
                </a:solidFill>
                <a:hlinkClick r:id="rId3"/>
              </a:rPr>
              <a:t>登录网址：</a:t>
            </a:r>
            <a:endParaRPr lang="en-US" altLang="zh-CN" sz="2000" b="1" dirty="0">
              <a:solidFill>
                <a:schemeClr val="accent5"/>
              </a:solidFill>
              <a:hlinkClick r:id="rId3"/>
            </a:endParaRPr>
          </a:p>
          <a:p>
            <a:endParaRPr lang="en-US" altLang="zh-CN" sz="2000" b="1" dirty="0">
              <a:solidFill>
                <a:schemeClr val="accent5"/>
              </a:solidFill>
              <a:hlinkClick r:id="rId3"/>
            </a:endParaRPr>
          </a:p>
          <a:p>
            <a:r>
              <a:rPr lang="en-US" altLang="zh-CN" sz="2000" b="1" dirty="0">
                <a:solidFill>
                  <a:schemeClr val="accent5"/>
                </a:solidFill>
                <a:hlinkClick r:id="rId3"/>
              </a:rPr>
              <a:t>https://oa.sysu.edu.cn/oa/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tx1"/>
                </a:solidFill>
              </a:rPr>
              <a:t>二、选择校内公文</a:t>
            </a:r>
            <a:r>
              <a:rPr lang="en-US" altLang="zh-CN" sz="3200" b="1" dirty="0">
                <a:solidFill>
                  <a:schemeClr val="tx1"/>
                </a:solidFill>
              </a:rPr>
              <a:t>-</a:t>
            </a:r>
            <a:r>
              <a:rPr lang="zh-CN" altLang="zh-CN" sz="3200" b="1" dirty="0">
                <a:solidFill>
                  <a:schemeClr val="tx1"/>
                </a:solidFill>
              </a:rPr>
              <a:t>起文，右上角处选择</a:t>
            </a:r>
            <a:r>
              <a:rPr lang="en-US" altLang="zh-CN" sz="3200" b="1" dirty="0">
                <a:solidFill>
                  <a:schemeClr val="tx1"/>
                </a:solidFill>
              </a:rPr>
              <a:t>“</a:t>
            </a:r>
            <a:r>
              <a:rPr lang="zh-CN" altLang="zh-CN" sz="3200" b="1" dirty="0">
                <a:solidFill>
                  <a:schemeClr val="tx1"/>
                </a:solidFill>
              </a:rPr>
              <a:t>新建呈批文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97280" y="1994534"/>
            <a:ext cx="9973056" cy="3674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tx1"/>
                </a:solidFill>
              </a:rPr>
              <a:t>三、请在“基本信息”模块填写以下信息：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4" name="图片 3" descr="C:\Users\Administrator\AppData\Roaming\Tencent\Users\36079637\QQ\WinTemp\RichOle\O9XBM1Z2N2VGE2XMHGC(F)D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3"/>
          <a:stretch>
            <a:fillRect/>
          </a:stretch>
        </p:blipFill>
        <p:spPr bwMode="auto">
          <a:xfrm>
            <a:off x="5078730" y="2119841"/>
            <a:ext cx="6076950" cy="39761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097280" y="2119630"/>
            <a:ext cx="4086225" cy="3836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/>
              <a:t>公文流转</a:t>
            </a:r>
            <a:endParaRPr lang="en-US" altLang="zh-CN" sz="2000" b="1" dirty="0"/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en-US" sz="1600" b="1" dirty="0"/>
              <a:t>“选择处理人” 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选择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搜索团队负责人名字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确定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团队负责人审核</a:t>
            </a:r>
            <a:r>
              <a:rPr lang="en-US" altLang="zh-CN" sz="1600" b="1" dirty="0"/>
              <a:t>“</a:t>
            </a:r>
            <a:r>
              <a:rPr lang="zh-CN" altLang="en-US" sz="1600" b="1" dirty="0"/>
              <a:t>同意</a:t>
            </a:r>
            <a:r>
              <a:rPr lang="en-US" altLang="zh-CN" sz="1600" b="1" dirty="0"/>
              <a:t>”—</a:t>
            </a:r>
            <a:r>
              <a:rPr lang="zh-CN" altLang="en-US" sz="1600" b="1" dirty="0"/>
              <a:t>流转至</a:t>
            </a:r>
            <a:r>
              <a:rPr lang="en-US" altLang="zh-CN" sz="1600" b="1" dirty="0"/>
              <a:t>“</a:t>
            </a:r>
            <a:r>
              <a:rPr lang="zh-CN" altLang="en-US" sz="1600" b="1" dirty="0"/>
              <a:t>曾瑛</a:t>
            </a:r>
            <a:r>
              <a:rPr lang="en-US" altLang="zh-CN" sz="1600" b="1" dirty="0"/>
              <a:t>”</a:t>
            </a:r>
          </a:p>
          <a:p>
            <a:pPr>
              <a:spcBef>
                <a:spcPts val="375"/>
              </a:spcBef>
              <a:spcAft>
                <a:spcPts val="375"/>
              </a:spcAft>
            </a:pPr>
            <a:endParaRPr lang="en-US" altLang="zh-CN" sz="800" b="1" dirty="0"/>
          </a:p>
          <a:p>
            <a:pPr marL="342900" indent="-34290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Char char="p"/>
            </a:pPr>
            <a:r>
              <a:rPr lang="zh-CN" altLang="zh-CN" sz="2000" b="1" dirty="0"/>
              <a:t>文件标题</a:t>
            </a:r>
            <a:endParaRPr lang="en-US" altLang="zh-CN" sz="2000" b="1" dirty="0"/>
          </a:p>
          <a:p>
            <a:pPr indent="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r>
              <a:rPr lang="zh-CN" altLang="en-US" sz="1400" dirty="0">
                <a:sym typeface="+mn-ea"/>
              </a:rPr>
              <a:t>标题请填写</a:t>
            </a:r>
            <a:r>
              <a:rPr lang="en-US" altLang="zh-CN" sz="1400" dirty="0">
                <a:sym typeface="+mn-ea"/>
              </a:rPr>
              <a:t>:</a:t>
            </a:r>
            <a:r>
              <a:rPr lang="zh-CN" altLang="zh-CN" sz="1400" dirty="0"/>
              <a:t>关于海洋科学学院举办</a:t>
            </a:r>
            <a:r>
              <a:rPr lang="en-US" altLang="zh-CN" sz="1400" dirty="0"/>
              <a:t>XXXX</a:t>
            </a:r>
            <a:r>
              <a:rPr lang="zh-CN" altLang="zh-CN" sz="1400" dirty="0"/>
              <a:t>国际会议申报材料</a:t>
            </a:r>
            <a:endParaRPr lang="en-US" altLang="zh-CN" sz="1400" dirty="0"/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en-US" sz="1400" dirty="0"/>
              <a:t>或 </a:t>
            </a:r>
            <a:r>
              <a:rPr lang="zh-CN" altLang="zh-CN" sz="1400" dirty="0"/>
              <a:t>关于海洋科学学院举办</a:t>
            </a:r>
            <a:r>
              <a:rPr lang="en-US" altLang="zh-CN" sz="1400" dirty="0"/>
              <a:t>XXXX</a:t>
            </a:r>
            <a:r>
              <a:rPr lang="zh-CN" altLang="zh-CN" sz="1400" dirty="0"/>
              <a:t>海峡两岸学术会议申报材料</a:t>
            </a:r>
          </a:p>
          <a:p>
            <a:pPr indent="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endParaRPr lang="en-US" altLang="zh-CN" sz="1400" dirty="0"/>
          </a:p>
          <a:p>
            <a:r>
              <a:rPr lang="zh-CN" altLang="zh-CN" sz="2000" dirty="0"/>
              <a:t>主送：</a:t>
            </a:r>
            <a:r>
              <a:rPr lang="zh-CN" altLang="en-US" sz="1400" dirty="0"/>
              <a:t>国际合作与交流处、科学研究院、党委宣传部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80" y="189799"/>
            <a:ext cx="10058400" cy="145075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四</a:t>
            </a:r>
            <a:r>
              <a:rPr lang="zh-CN" altLang="zh-CN" sz="3200" b="1" dirty="0">
                <a:solidFill>
                  <a:schemeClr val="tx1"/>
                </a:solidFill>
              </a:rPr>
              <a:t>、请在“</a:t>
            </a:r>
            <a:r>
              <a:rPr lang="zh-CN" altLang="en-US" sz="3200" b="1" dirty="0">
                <a:solidFill>
                  <a:schemeClr val="tx1"/>
                </a:solidFill>
              </a:rPr>
              <a:t>内容信息</a:t>
            </a:r>
            <a:r>
              <a:rPr lang="zh-CN" altLang="zh-CN" sz="3200" b="1" dirty="0">
                <a:solidFill>
                  <a:schemeClr val="tx1"/>
                </a:solidFill>
              </a:rPr>
              <a:t>”模块</a:t>
            </a:r>
            <a:r>
              <a:rPr lang="zh-CN" altLang="en-US" sz="3200" b="1" dirty="0">
                <a:solidFill>
                  <a:schemeClr val="tx1"/>
                </a:solidFill>
              </a:rPr>
              <a:t>上传</a:t>
            </a:r>
            <a:r>
              <a:rPr lang="zh-CN" altLang="zh-CN" sz="3200" b="1" dirty="0">
                <a:solidFill>
                  <a:schemeClr val="tx1"/>
                </a:solidFill>
              </a:rPr>
              <a:t>以下</a:t>
            </a:r>
            <a:r>
              <a:rPr lang="zh-CN" altLang="en-US" sz="3200" b="1" dirty="0">
                <a:solidFill>
                  <a:schemeClr val="tx1"/>
                </a:solidFill>
              </a:rPr>
              <a:t>文件</a:t>
            </a:r>
            <a:r>
              <a:rPr lang="zh-CN" altLang="zh-CN" sz="3200" b="1" dirty="0">
                <a:solidFill>
                  <a:schemeClr val="tx1"/>
                </a:solidFill>
              </a:rPr>
              <a:t>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600" y="1771290"/>
            <a:ext cx="6024880" cy="2135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r>
              <a:rPr lang="zh-CN" altLang="en-US" sz="1400" b="1" dirty="0"/>
              <a:t>正文：</a:t>
            </a:r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en-US" sz="1400" dirty="0"/>
              <a:t>在</a:t>
            </a:r>
            <a:r>
              <a:rPr lang="en-US" altLang="zh-CN" sz="1400" dirty="0"/>
              <a:t>“</a:t>
            </a:r>
            <a:r>
              <a:rPr lang="zh-CN" altLang="en-US" sz="1400" dirty="0"/>
              <a:t>新建正文</a:t>
            </a:r>
            <a:r>
              <a:rPr lang="en-US" altLang="zh-CN" sz="1400" dirty="0"/>
              <a:t>”</a:t>
            </a:r>
            <a:r>
              <a:rPr lang="zh-CN" altLang="en-US" sz="1400" dirty="0"/>
              <a:t>上传，</a:t>
            </a:r>
            <a:r>
              <a:rPr lang="zh-CN" altLang="zh-CN" sz="1400" dirty="0"/>
              <a:t>为了便于修改请提供</a:t>
            </a:r>
            <a:r>
              <a:rPr lang="en-US" altLang="zh-CN" sz="1400" dirty="0"/>
              <a:t>WORD</a:t>
            </a:r>
            <a:r>
              <a:rPr lang="zh-CN" altLang="zh-CN" sz="1400" dirty="0"/>
              <a:t>版本；</a:t>
            </a:r>
            <a:endParaRPr lang="en-US" altLang="zh-CN" sz="1400" dirty="0"/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endParaRPr lang="en-US" altLang="zh-CN" sz="1400" dirty="0"/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en-US" sz="1400" b="1" dirty="0"/>
              <a:t>附件：</a:t>
            </a:r>
            <a:endParaRPr lang="en-US" altLang="zh-CN" sz="1400" b="1" dirty="0"/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zh-CN" sz="1400" dirty="0"/>
              <a:t>如有需要提交的其它佐证材料请上传附件。</a:t>
            </a:r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en-US" sz="1400" dirty="0"/>
              <a:t>如无，则留空。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2119841"/>
            <a:ext cx="5307711" cy="39704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65" y="2271903"/>
            <a:ext cx="10743629" cy="2866126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五</a:t>
            </a:r>
            <a:r>
              <a:rPr lang="zh-CN" altLang="zh-CN" sz="3200" b="1" dirty="0">
                <a:solidFill>
                  <a:schemeClr val="tx1"/>
                </a:solidFill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</a:rPr>
              <a:t>检查无误后，请点击提交</a:t>
            </a:r>
            <a:r>
              <a:rPr lang="zh-CN" altLang="zh-CN" sz="3200" b="1" dirty="0">
                <a:solidFill>
                  <a:schemeClr val="tx1"/>
                </a:solidFill>
              </a:rPr>
              <a:t>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74749" y="2272391"/>
            <a:ext cx="32816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谢  谢</a:t>
            </a:r>
            <a:endParaRPr lang="zh-CN" altLang="en-US" sz="8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</TotalTime>
  <Words>187</Words>
  <Application>Microsoft Office PowerPoint</Application>
  <PresentationFormat>宽屏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Calibri</vt:lpstr>
      <vt:lpstr>Calibri Light</vt:lpstr>
      <vt:lpstr>Wingdings</vt:lpstr>
      <vt:lpstr>回顾</vt:lpstr>
      <vt:lpstr>OA系统操作指引</vt:lpstr>
      <vt:lpstr>一、老师使用NET ID或校务账号登录OA系统</vt:lpstr>
      <vt:lpstr>二、选择校内公文-起文，右上角处选择“新建呈批文”</vt:lpstr>
      <vt:lpstr>三、请在“基本信息”模块填写以下信息：</vt:lpstr>
      <vt:lpstr>四、请在“内容信息”模块上传以下文件：</vt:lpstr>
      <vt:lpstr>五、检查无误后，请点击提交：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OA系统操作指引</dc:title>
  <dc:creator>Felicite</dc:creator>
  <cp:lastModifiedBy>Windows 用户</cp:lastModifiedBy>
  <cp:revision>26</cp:revision>
  <dcterms:created xsi:type="dcterms:W3CDTF">2016-12-14T03:57:00Z</dcterms:created>
  <dcterms:modified xsi:type="dcterms:W3CDTF">2022-02-15T09:55:45Z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