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9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10/20/2023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17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705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93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815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82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84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7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95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a.sysu.edu.cn/oa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OA</a:t>
            </a:r>
            <a:r>
              <a:rPr lang="zh-CN" altLang="en-US" dirty="0"/>
              <a:t>系统操作指引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dirty="0">
                <a:solidFill>
                  <a:schemeClr val="tx1"/>
                </a:solidFill>
              </a:rPr>
              <a:t>一</a:t>
            </a:r>
            <a:r>
              <a:rPr lang="zh-CN" altLang="zh-CN" sz="3200" b="1" dirty="0">
                <a:solidFill>
                  <a:schemeClr val="tx1"/>
                </a:solidFill>
              </a:rPr>
              <a:t>、老师使用</a:t>
            </a:r>
            <a:r>
              <a:rPr lang="en-US" altLang="zh-CN" sz="3200" b="1" dirty="0">
                <a:solidFill>
                  <a:schemeClr val="tx1"/>
                </a:solidFill>
              </a:rPr>
              <a:t>NET ID</a:t>
            </a:r>
            <a:r>
              <a:rPr lang="zh-CN" altLang="zh-CN" sz="3200" b="1" dirty="0">
                <a:solidFill>
                  <a:schemeClr val="tx1"/>
                </a:solidFill>
              </a:rPr>
              <a:t>或校务账号登录</a:t>
            </a:r>
            <a:r>
              <a:rPr lang="en-US" altLang="zh-CN" sz="3200" b="1" dirty="0">
                <a:solidFill>
                  <a:schemeClr val="tx1"/>
                </a:solidFill>
              </a:rPr>
              <a:t>OA</a:t>
            </a:r>
            <a:r>
              <a:rPr lang="zh-CN" altLang="zh-CN" sz="3200" b="1" dirty="0">
                <a:solidFill>
                  <a:schemeClr val="tx1"/>
                </a:solidFill>
              </a:rPr>
              <a:t>系统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/>
          <p:nvPr/>
        </p:nvPicPr>
        <p:blipFill rotWithShape="1">
          <a:blip r:embed="rId2"/>
          <a:srcRect l="25825" r="17469" b="11423"/>
          <a:stretch>
            <a:fillRect/>
          </a:stretch>
        </p:blipFill>
        <p:spPr bwMode="auto">
          <a:xfrm>
            <a:off x="5454015" y="1990082"/>
            <a:ext cx="2990850" cy="3924300"/>
          </a:xfrm>
          <a:prstGeom prst="rect">
            <a:avLst/>
          </a:prstGeom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1639704" y="1992868"/>
            <a:ext cx="30802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accent5"/>
                </a:solidFill>
                <a:hlinkClick r:id="rId3"/>
              </a:rPr>
              <a:t>登录网址：</a:t>
            </a:r>
            <a:endParaRPr lang="en-US" altLang="zh-CN" sz="2000" b="1" dirty="0">
              <a:solidFill>
                <a:schemeClr val="accent5"/>
              </a:solidFill>
              <a:hlinkClick r:id="rId3"/>
            </a:endParaRPr>
          </a:p>
          <a:p>
            <a:endParaRPr lang="en-US" altLang="zh-CN" sz="2000" b="1" dirty="0">
              <a:solidFill>
                <a:schemeClr val="accent5"/>
              </a:solidFill>
              <a:hlinkClick r:id="rId3"/>
            </a:endParaRPr>
          </a:p>
          <a:p>
            <a:r>
              <a:rPr lang="en-US" altLang="zh-CN" sz="2000" b="1" dirty="0">
                <a:solidFill>
                  <a:schemeClr val="accent5"/>
                </a:solidFill>
                <a:hlinkClick r:id="rId3"/>
              </a:rPr>
              <a:t>https://oa.sysu.edu.cn/oa/</a:t>
            </a:r>
            <a:endParaRPr lang="zh-CN" altLang="en-US" sz="20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3200" b="1" dirty="0">
                <a:solidFill>
                  <a:schemeClr val="tx1"/>
                </a:solidFill>
              </a:rPr>
              <a:t>二、选择校内公文</a:t>
            </a:r>
            <a:r>
              <a:rPr lang="en-US" altLang="zh-CN" sz="3200" b="1" dirty="0">
                <a:solidFill>
                  <a:schemeClr val="tx1"/>
                </a:solidFill>
              </a:rPr>
              <a:t>-</a:t>
            </a:r>
            <a:r>
              <a:rPr lang="zh-CN" altLang="zh-CN" sz="3200" b="1" dirty="0">
                <a:solidFill>
                  <a:schemeClr val="tx1"/>
                </a:solidFill>
              </a:rPr>
              <a:t>起文，右上角处选择</a:t>
            </a:r>
            <a:r>
              <a:rPr lang="en-US" altLang="zh-CN" sz="3200" b="1" dirty="0">
                <a:solidFill>
                  <a:schemeClr val="tx1"/>
                </a:solidFill>
              </a:rPr>
              <a:t>“</a:t>
            </a:r>
            <a:r>
              <a:rPr lang="zh-CN" altLang="zh-CN" sz="3200" b="1" dirty="0">
                <a:solidFill>
                  <a:schemeClr val="tx1"/>
                </a:solidFill>
              </a:rPr>
              <a:t>新建呈批文</a:t>
            </a:r>
            <a:r>
              <a:rPr lang="en-US" altLang="zh-CN" sz="3200" b="1" dirty="0">
                <a:solidFill>
                  <a:schemeClr val="tx1"/>
                </a:solidFill>
              </a:rPr>
              <a:t>”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1097280" y="1994534"/>
            <a:ext cx="9973056" cy="36747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</a:rPr>
              <a:t>三</a:t>
            </a:r>
            <a:r>
              <a:rPr lang="zh-CN" altLang="zh-CN" sz="3200" b="1" dirty="0">
                <a:solidFill>
                  <a:schemeClr val="tx1"/>
                </a:solidFill>
              </a:rPr>
              <a:t>、</a:t>
            </a:r>
            <a:r>
              <a:rPr lang="zh-CN" altLang="en-US" sz="3200" b="1" dirty="0">
                <a:solidFill>
                  <a:schemeClr val="tx1"/>
                </a:solidFill>
              </a:rPr>
              <a:t>“选择处理表”</a:t>
            </a:r>
            <a:r>
              <a:rPr lang="en-US" altLang="zh-CN" sz="3200" b="1" dirty="0">
                <a:solidFill>
                  <a:schemeClr val="tx1"/>
                </a:solidFill>
              </a:rPr>
              <a:t>-</a:t>
            </a:r>
            <a:r>
              <a:rPr lang="zh-CN" altLang="en-US" sz="3200" b="1" dirty="0">
                <a:solidFill>
                  <a:schemeClr val="tx1"/>
                </a:solidFill>
              </a:rPr>
              <a:t>“二级单位文件处理表”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A9BB0A1-2897-4E81-9FB2-4D1DBD24F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873097"/>
            <a:ext cx="5180953" cy="436020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C00EF93D-4B36-42D5-B146-25CB8CD70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632" y="1873097"/>
            <a:ext cx="4020111" cy="4251932"/>
          </a:xfrm>
          <a:prstGeom prst="rect">
            <a:avLst/>
          </a:prstGeom>
        </p:spPr>
      </p:pic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8B13B76E-7AEE-4080-A645-26BC84681813}"/>
              </a:ext>
            </a:extLst>
          </p:cNvPr>
          <p:cNvCxnSpPr/>
          <p:nvPr/>
        </p:nvCxnSpPr>
        <p:spPr>
          <a:xfrm>
            <a:off x="6429829" y="4049486"/>
            <a:ext cx="7547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434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</a:rPr>
              <a:t>四</a:t>
            </a:r>
            <a:r>
              <a:rPr lang="zh-CN" altLang="zh-CN" sz="3200" b="1" dirty="0">
                <a:solidFill>
                  <a:schemeClr val="tx1"/>
                </a:solidFill>
              </a:rPr>
              <a:t>、请在“</a:t>
            </a:r>
            <a:r>
              <a:rPr lang="zh-CN" altLang="en-US" sz="3200" b="1" dirty="0">
                <a:solidFill>
                  <a:schemeClr val="tx1"/>
                </a:solidFill>
              </a:rPr>
              <a:t>内容信息</a:t>
            </a:r>
            <a:r>
              <a:rPr lang="zh-CN" altLang="zh-CN" sz="3200" b="1" dirty="0">
                <a:solidFill>
                  <a:schemeClr val="tx1"/>
                </a:solidFill>
              </a:rPr>
              <a:t>”模块</a:t>
            </a:r>
            <a:r>
              <a:rPr lang="zh-CN" altLang="en-US" sz="3200" b="1" dirty="0">
                <a:solidFill>
                  <a:schemeClr val="tx1"/>
                </a:solidFill>
              </a:rPr>
              <a:t>上传</a:t>
            </a:r>
            <a:r>
              <a:rPr lang="zh-CN" altLang="zh-CN" sz="3200" b="1" dirty="0">
                <a:solidFill>
                  <a:schemeClr val="tx1"/>
                </a:solidFill>
              </a:rPr>
              <a:t>以下</a:t>
            </a:r>
            <a:r>
              <a:rPr lang="zh-CN" altLang="en-US" sz="3200" b="1" dirty="0">
                <a:solidFill>
                  <a:schemeClr val="tx1"/>
                </a:solidFill>
              </a:rPr>
              <a:t>文件</a:t>
            </a:r>
            <a:r>
              <a:rPr lang="zh-CN" altLang="zh-CN" sz="3200" b="1" dirty="0">
                <a:solidFill>
                  <a:schemeClr val="tx1"/>
                </a:solidFill>
              </a:rPr>
              <a:t>：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7280" y="2119630"/>
            <a:ext cx="5028565" cy="2384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zh-CN" altLang="en-US" sz="2000" b="1" dirty="0"/>
              <a:t>①邀请函；</a:t>
            </a:r>
            <a:endParaRPr lang="en-US" altLang="zh-CN" sz="2000" b="1" dirty="0"/>
          </a:p>
          <a:p>
            <a:pPr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zh-CN" altLang="en-US" sz="2000" b="1" dirty="0"/>
              <a:t>②行程安排；</a:t>
            </a:r>
            <a:endParaRPr lang="en-US" altLang="zh-CN" sz="2000" b="1" dirty="0"/>
          </a:p>
          <a:p>
            <a:pPr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zh-CN" altLang="en-US" sz="2000" b="1" dirty="0"/>
              <a:t>③附件</a:t>
            </a:r>
            <a:r>
              <a:rPr lang="en-US" altLang="zh-CN" sz="2000" b="1" dirty="0"/>
              <a:t>3 </a:t>
            </a:r>
            <a:r>
              <a:rPr lang="zh-CN" altLang="en-US" sz="2000" b="1" dirty="0"/>
              <a:t>中山大学因公出访纪律责任书（教职工用）；</a:t>
            </a:r>
            <a:endParaRPr lang="en-US" altLang="zh-CN" sz="1600" b="1" dirty="0"/>
          </a:p>
          <a:p>
            <a:pPr indent="0">
              <a:lnSpc>
                <a:spcPct val="120000"/>
              </a:lnSpc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None/>
            </a:pPr>
            <a:endParaRPr lang="en-US" altLang="zh-CN" sz="8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FF1A2A8-CBEE-435E-8A31-5483867CD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2972" y="2059970"/>
            <a:ext cx="3842803" cy="37911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</a:rPr>
              <a:t>五</a:t>
            </a:r>
            <a:r>
              <a:rPr lang="zh-CN" altLang="zh-CN" sz="3200" b="1" dirty="0">
                <a:solidFill>
                  <a:schemeClr val="tx1"/>
                </a:solidFill>
              </a:rPr>
              <a:t>、请在“基本信息”模块填写以下信息：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7280" y="2119630"/>
            <a:ext cx="408622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p"/>
            </a:pPr>
            <a:r>
              <a:rPr lang="zh-CN" altLang="en-US" sz="2000" b="1" dirty="0"/>
              <a:t>公文流转</a:t>
            </a:r>
            <a:endParaRPr lang="en-US" altLang="zh-CN" sz="2000" b="1" dirty="0"/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600" b="1" dirty="0"/>
              <a:t>“选择处理人” </a:t>
            </a:r>
            <a:r>
              <a:rPr lang="en-US" altLang="zh-CN" sz="1600" b="1" dirty="0"/>
              <a:t>—</a:t>
            </a:r>
            <a:r>
              <a:rPr lang="zh-CN" altLang="en-US" sz="1600" b="1" dirty="0"/>
              <a:t>选择</a:t>
            </a:r>
            <a:r>
              <a:rPr lang="en-US" altLang="zh-CN" sz="1600" b="1" dirty="0"/>
              <a:t>—</a:t>
            </a:r>
            <a:r>
              <a:rPr lang="zh-CN" altLang="en-US" sz="1600" b="1" dirty="0"/>
              <a:t>搜索团队负责人名字</a:t>
            </a:r>
            <a:r>
              <a:rPr lang="en-US" altLang="zh-CN" sz="1600" b="1" dirty="0"/>
              <a:t>—</a:t>
            </a:r>
            <a:r>
              <a:rPr lang="zh-CN" altLang="en-US" sz="1600" b="1" dirty="0"/>
              <a:t>确定</a:t>
            </a:r>
            <a:r>
              <a:rPr lang="en-US" altLang="zh-CN" sz="1600" b="1" dirty="0"/>
              <a:t>—</a:t>
            </a:r>
            <a:r>
              <a:rPr lang="zh-CN" altLang="en-US" sz="1600" b="1" dirty="0"/>
              <a:t>团队负责人审核，如同意，在“流转意见”处填写</a:t>
            </a:r>
            <a:r>
              <a:rPr lang="en-US" altLang="zh-CN" sz="1600" b="1" dirty="0"/>
              <a:t>“</a:t>
            </a:r>
            <a:r>
              <a:rPr lang="zh-CN" altLang="en-US" sz="1600" b="1" dirty="0"/>
              <a:t>同意</a:t>
            </a:r>
            <a:r>
              <a:rPr lang="en-US" altLang="zh-CN" sz="1600" b="1" dirty="0"/>
              <a:t>”—</a:t>
            </a:r>
            <a:r>
              <a:rPr lang="zh-CN" altLang="en-US" sz="1600" b="1" dirty="0"/>
              <a:t>流转至</a:t>
            </a:r>
            <a:r>
              <a:rPr lang="en-US" altLang="zh-CN" sz="1600" b="1" dirty="0"/>
              <a:t>“</a:t>
            </a:r>
            <a:r>
              <a:rPr lang="zh-CN" altLang="en-US" sz="1600" b="1" dirty="0"/>
              <a:t>王玫</a:t>
            </a:r>
            <a:r>
              <a:rPr lang="en-US" altLang="zh-CN" sz="1600" b="1" dirty="0"/>
              <a:t>”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endParaRPr lang="en-US" altLang="zh-CN" sz="800" b="1" dirty="0"/>
          </a:p>
          <a:p>
            <a:pPr marL="342900" indent="-342900"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p"/>
            </a:pPr>
            <a:r>
              <a:rPr lang="zh-CN" altLang="zh-CN" sz="2000" b="1" dirty="0"/>
              <a:t>文件标题</a:t>
            </a:r>
            <a:endParaRPr lang="en-US" altLang="zh-CN" sz="2000" b="1" dirty="0"/>
          </a:p>
          <a:p>
            <a:pPr indent="0"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None/>
            </a:pPr>
            <a:r>
              <a:rPr lang="zh-CN" altLang="en-US" sz="1400" b="1" dirty="0">
                <a:sym typeface="+mn-ea"/>
              </a:rPr>
              <a:t>标题请根据实际情况填写，</a:t>
            </a:r>
            <a:r>
              <a:rPr lang="zh-CN" altLang="en-US" sz="1400" b="1" dirty="0"/>
              <a:t>如</a:t>
            </a:r>
            <a:r>
              <a:rPr lang="en-US" altLang="zh-CN" sz="1400" b="1" dirty="0"/>
              <a:t>“XX</a:t>
            </a:r>
            <a:r>
              <a:rPr lang="zh-CN" altLang="en-US" sz="1400" b="1" dirty="0"/>
              <a:t>教师出国境申报表</a:t>
            </a:r>
            <a:r>
              <a:rPr lang="en-US" altLang="zh-CN" sz="1400" b="1" dirty="0"/>
              <a:t>”</a:t>
            </a:r>
            <a:r>
              <a:rPr lang="zh-CN" altLang="en-US" sz="1400" b="1" dirty="0"/>
              <a:t>等</a:t>
            </a:r>
          </a:p>
          <a:p>
            <a:pPr marL="171450" indent="-171450"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Ø"/>
            </a:pPr>
            <a:endParaRPr lang="en-US" altLang="zh-CN" sz="1400" b="1" dirty="0"/>
          </a:p>
          <a:p>
            <a:pPr marL="342900" indent="-342900"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Char char="p"/>
            </a:pPr>
            <a:r>
              <a:rPr lang="zh-CN" altLang="zh-CN" sz="2000" b="1" dirty="0"/>
              <a:t>主送</a:t>
            </a:r>
            <a:endParaRPr lang="en-US" altLang="zh-CN" sz="2000" b="1" dirty="0"/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600" b="1" dirty="0"/>
              <a:t>海洋科学学院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endParaRPr lang="zh-CN" altLang="zh-CN" sz="800" b="1" dirty="0"/>
          </a:p>
          <a:p>
            <a:pPr indent="0">
              <a:spcBef>
                <a:spcPts val="375"/>
              </a:spcBef>
              <a:spcAft>
                <a:spcPts val="375"/>
              </a:spcAft>
              <a:buFont typeface="Wingdings" panose="05000000000000000000" pitchFamily="2" charset="2"/>
              <a:buNone/>
            </a:pPr>
            <a:endParaRPr lang="zh-CN" altLang="zh-CN" sz="16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5453CA-6B8F-4DF2-B304-AE073B682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076" y="1840170"/>
            <a:ext cx="4274820" cy="43966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65" y="2271903"/>
            <a:ext cx="10743629" cy="2866126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</a:rPr>
              <a:t>六</a:t>
            </a:r>
            <a:r>
              <a:rPr lang="zh-CN" altLang="zh-CN" sz="3200" b="1" dirty="0">
                <a:solidFill>
                  <a:schemeClr val="tx1"/>
                </a:solidFill>
              </a:rPr>
              <a:t>、</a:t>
            </a:r>
            <a:r>
              <a:rPr lang="zh-CN" altLang="en-US" sz="3200" b="1" dirty="0">
                <a:solidFill>
                  <a:schemeClr val="tx1"/>
                </a:solidFill>
              </a:rPr>
              <a:t>检查无误后，请点击提交</a:t>
            </a:r>
            <a:r>
              <a:rPr lang="zh-CN" altLang="zh-CN" sz="3200" b="1" dirty="0">
                <a:solidFill>
                  <a:schemeClr val="tx1"/>
                </a:solidFill>
              </a:rPr>
              <a:t>：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74749" y="2272391"/>
            <a:ext cx="328166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谢  谢</a:t>
            </a:r>
            <a:endParaRPr lang="zh-CN" altLang="en-US" sz="8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</TotalTime>
  <Words>170</Words>
  <Application>Microsoft Office PowerPoint</Application>
  <PresentationFormat>宽屏</PresentationFormat>
  <Paragraphs>22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黑体</vt:lpstr>
      <vt:lpstr>宋体</vt:lpstr>
      <vt:lpstr>Calibri</vt:lpstr>
      <vt:lpstr>Calibri Light</vt:lpstr>
      <vt:lpstr>Wingdings</vt:lpstr>
      <vt:lpstr>回顾</vt:lpstr>
      <vt:lpstr>OA系统操作指引</vt:lpstr>
      <vt:lpstr>一、老师使用NET ID或校务账号登录OA系统</vt:lpstr>
      <vt:lpstr>二、选择校内公文-起文，右上角处选择“新建呈批文”</vt:lpstr>
      <vt:lpstr>三、“选择处理表”-“二级单位文件处理表”</vt:lpstr>
      <vt:lpstr>四、请在“内容信息”模块上传以下文件：</vt:lpstr>
      <vt:lpstr>五、请在“基本信息”模块填写以下信息：</vt:lpstr>
      <vt:lpstr>六、检查无误后，请点击提交：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OA系统操作指引</dc:title>
  <dc:creator>Felicite</dc:creator>
  <cp:lastModifiedBy>玫</cp:lastModifiedBy>
  <cp:revision>23</cp:revision>
  <dcterms:created xsi:type="dcterms:W3CDTF">2016-12-14T03:57:00Z</dcterms:created>
  <dcterms:modified xsi:type="dcterms:W3CDTF">2023-10-20T01:46:07Z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