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57" r:id="rId9"/>
    <p:sldId id="259" r:id="rId10"/>
    <p:sldId id="272" r:id="rId11"/>
    <p:sldId id="258" r:id="rId12"/>
    <p:sldId id="260" r:id="rId13"/>
    <p:sldId id="261" r:id="rId14"/>
    <p:sldId id="263" r:id="rId15"/>
    <p:sldId id="262" r:id="rId16"/>
    <p:sldId id="264" r:id="rId17"/>
    <p:sldId id="265" r:id="rId18"/>
    <p:sldId id="266" r:id="rId19"/>
    <p:sldId id="267" r:id="rId20"/>
    <p:sldId id="268" r:id="rId21"/>
    <p:sldId id="271" r:id="rId22"/>
    <p:sldId id="269" r:id="rId23"/>
    <p:sldId id="270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5A73-FD57-45AC-809B-B8760FE8525D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69B1-F4CD-4B89-8968-970BB0B01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855587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左旋肉碱 </a:t>
            </a:r>
            <a:r>
              <a:rPr lang="en-US" altLang="zh-CN" dirty="0" smtClean="0"/>
              <a:t>(L-</a:t>
            </a:r>
            <a:r>
              <a:rPr lang="en-US" altLang="zh-CN" dirty="0" err="1" smtClean="0"/>
              <a:t>carnitine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，又称</a:t>
            </a:r>
            <a:r>
              <a:rPr lang="en-US" altLang="zh-CN" dirty="0" smtClean="0">
                <a:hlinkClick r:id="rId3"/>
              </a:rPr>
              <a:t>L-</a:t>
            </a:r>
            <a:r>
              <a:rPr lang="zh-CN" altLang="en-US" dirty="0" smtClean="0">
                <a:hlinkClick r:id="rId3"/>
              </a:rPr>
              <a:t>肉碱</a:t>
            </a:r>
            <a:r>
              <a:rPr lang="zh-CN" altLang="en-US" dirty="0" smtClean="0"/>
              <a:t>或 音译卡尼丁，是一种促使脂肪转化为能量的类氨基酸，红色肉类是 左旋肉碱的主要来源，对人体无毒副作用。不同类型的日常饮食已经含有</a:t>
            </a:r>
            <a:r>
              <a:rPr lang="en-US" altLang="zh-CN" dirty="0" smtClean="0"/>
              <a:t>5-100</a:t>
            </a:r>
            <a:r>
              <a:rPr lang="zh-CN" altLang="en-US" dirty="0" smtClean="0"/>
              <a:t>毫克的左旋肉碱，但一般人每天只能从膳食中摄入</a:t>
            </a:r>
            <a:r>
              <a:rPr lang="en-US" altLang="zh-CN" dirty="0" smtClean="0"/>
              <a:t>50</a:t>
            </a:r>
            <a:r>
              <a:rPr lang="zh-CN" altLang="en-US" dirty="0" smtClean="0"/>
              <a:t>毫克，素食者摄入更少。 左旋肉碱的主要生理功能是促进 脂肪转化成能量，服用左旋肉碱能够在减少身体脂肪、降低体重的同时，不减少水分和肌肉，在</a:t>
            </a:r>
            <a:r>
              <a:rPr lang="en-US" altLang="zh-CN" dirty="0" smtClean="0"/>
              <a:t>2003</a:t>
            </a:r>
            <a:r>
              <a:rPr lang="zh-CN" altLang="en-US" dirty="0" smtClean="0"/>
              <a:t>年被国际肥胖健康组织认定为最安全无副作用的减肥营养补 充品。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69B1-F4CD-4B89-8968-970BB0B01B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69B1-F4CD-4B89-8968-970BB0B01B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7EF0-57F4-4502-ACDD-D32BD7D78FAB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D3F8-E84E-4B9E-B75A-FF45BE235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ciencedirect.com/science/article/pii/S014067360760111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ciencedirect.com/science/article/pii/S075333220900188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4333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osmedicine.org/article/info:doi/10.1371/journal.pmed.002012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harvard.edu/Academics/invitation_chair_txt.html" TargetMode="External"/><Relationship Id="rId2" Type="http://schemas.openxmlformats.org/officeDocument/2006/relationships/hyperlink" Target="http://flowingdata.com/2009/02/25/googles-chief-economist-hal-varian-on-statistics-and-dat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llumina.com/systems/hiseq-x-sequencing-system/system.ilm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ran.r-projec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uibin\Documents\MyClass\biostatistics\slides\&#20160;&#20040;&#26159;&#33310;&#36424;&#30149;--&#21326;&#25968;TV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Biostatistics-Lecture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Ruibin Xi</a:t>
            </a:r>
          </a:p>
          <a:p>
            <a:r>
              <a:rPr lang="en-US" dirty="0" smtClean="0"/>
              <a:t>Peking University</a:t>
            </a:r>
          </a:p>
          <a:p>
            <a:r>
              <a:rPr lang="en-US" dirty="0" smtClean="0"/>
              <a:t>School of Mathematical Sciences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in Scientific Research– an example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Factor: (CAG)</a:t>
            </a:r>
            <a:r>
              <a:rPr lang="en-US" baseline="-25000" dirty="0" smtClean="0"/>
              <a:t>n</a:t>
            </a:r>
            <a:r>
              <a:rPr lang="en-US" dirty="0" smtClean="0"/>
              <a:t> repeats in the HTT gene (</a:t>
            </a:r>
            <a:r>
              <a:rPr lang="en-US" dirty="0" smtClean="0">
                <a:hlinkClick r:id="rId2"/>
              </a:rPr>
              <a:t>Walker 2007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067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in Scientific Research– an example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Precise mechanism of </a:t>
            </a:r>
            <a:r>
              <a:rPr lang="en-US" dirty="0" err="1" smtClean="0"/>
              <a:t>neurodegeneration</a:t>
            </a:r>
            <a:r>
              <a:rPr lang="en-US" dirty="0" smtClean="0"/>
              <a:t> in HD remains unknown</a:t>
            </a:r>
          </a:p>
          <a:p>
            <a:r>
              <a:rPr lang="en-US" dirty="0" smtClean="0"/>
              <a:t>Existing knowledge</a:t>
            </a:r>
          </a:p>
          <a:p>
            <a:pPr lvl="1"/>
            <a:r>
              <a:rPr lang="en-US" dirty="0" smtClean="0"/>
              <a:t>The role of oxidative damage in HD brains</a:t>
            </a:r>
          </a:p>
          <a:p>
            <a:pPr lvl="1"/>
            <a:r>
              <a:rPr lang="en-US" dirty="0" smtClean="0"/>
              <a:t>the antioxidants seem to be effective to decrease the progression of the disease in animal models</a:t>
            </a:r>
          </a:p>
          <a:p>
            <a:pPr lvl="1"/>
            <a:r>
              <a:rPr lang="en-US" dirty="0" smtClean="0"/>
              <a:t>L-</a:t>
            </a:r>
            <a:r>
              <a:rPr lang="en-US" dirty="0" err="1" smtClean="0"/>
              <a:t>carnitine</a:t>
            </a:r>
            <a:r>
              <a:rPr lang="en-US" dirty="0" smtClean="0"/>
              <a:t> may have antioxidant properties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in Scientific Research– an example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Vamos</a:t>
            </a:r>
            <a:r>
              <a:rPr lang="en-US" dirty="0" smtClean="0">
                <a:hlinkClick r:id="rId2"/>
              </a:rPr>
              <a:t> et al. (2010)</a:t>
            </a:r>
            <a:r>
              <a:rPr lang="en-US" dirty="0" smtClean="0"/>
              <a:t> studied </a:t>
            </a:r>
            <a:r>
              <a:rPr lang="en-US" dirty="0" err="1" smtClean="0"/>
              <a:t>neuroprotective</a:t>
            </a:r>
            <a:r>
              <a:rPr lang="en-US" dirty="0" smtClean="0"/>
              <a:t> effects of L-</a:t>
            </a:r>
            <a:r>
              <a:rPr lang="en-US" dirty="0" err="1" smtClean="0"/>
              <a:t>carnitine</a:t>
            </a:r>
            <a:r>
              <a:rPr lang="en-US" dirty="0" smtClean="0"/>
              <a:t>  in transgenic mice with HD</a:t>
            </a:r>
          </a:p>
          <a:p>
            <a:pPr lvl="1"/>
            <a:r>
              <a:rPr lang="en-US" dirty="0" smtClean="0"/>
              <a:t>Population: mice with HD</a:t>
            </a:r>
          </a:p>
          <a:p>
            <a:pPr lvl="1"/>
            <a:r>
              <a:rPr lang="en-US" dirty="0" smtClean="0"/>
              <a:t>Variable: whether a mouse in the treatment group or in the control group, survival time of a mouse</a:t>
            </a:r>
          </a:p>
          <a:p>
            <a:pPr lvl="1"/>
            <a:r>
              <a:rPr lang="en-US" dirty="0" smtClean="0"/>
              <a:t>Conclusion: L-</a:t>
            </a:r>
            <a:r>
              <a:rPr lang="en-US" dirty="0" err="1" smtClean="0"/>
              <a:t>carnitine</a:t>
            </a:r>
            <a:r>
              <a:rPr lang="en-US" dirty="0" smtClean="0"/>
              <a:t> may have </a:t>
            </a:r>
            <a:r>
              <a:rPr lang="en-US" dirty="0" err="1" smtClean="0"/>
              <a:t>neuroprotective</a:t>
            </a:r>
            <a:r>
              <a:rPr lang="en-US" dirty="0" smtClean="0"/>
              <a:t> effects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origin-ars.els-cdn.com/content/image/1-s2.0-S0753332209001887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51208"/>
            <a:ext cx="4464496" cy="3194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450912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 &lt; 0.05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Categorical variables</a:t>
            </a:r>
          </a:p>
          <a:p>
            <a:pPr lvl="1"/>
            <a:r>
              <a:rPr lang="en-US" dirty="0" smtClean="0"/>
              <a:t>E.g. gender, race, severity of pain (mild, moderate, severe)</a:t>
            </a:r>
          </a:p>
          <a:p>
            <a:pPr lvl="1"/>
            <a:r>
              <a:rPr lang="en-US" dirty="0" smtClean="0"/>
              <a:t>Can be either nominal (e.g. gender, race) or ordinal (e.g. severity of pain)</a:t>
            </a:r>
          </a:p>
          <a:p>
            <a:r>
              <a:rPr lang="en-US" dirty="0" smtClean="0"/>
              <a:t>Quantitative variables</a:t>
            </a:r>
          </a:p>
          <a:p>
            <a:pPr lvl="1"/>
            <a:r>
              <a:rPr lang="en-US" dirty="0" smtClean="0"/>
              <a:t>E.g. Survival time, blood pressure, BMI, gene expression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in Scientific Research—sampling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is the 1</a:t>
            </a:r>
            <a:r>
              <a:rPr lang="en-US" baseline="30000" dirty="0" smtClean="0"/>
              <a:t>st</a:t>
            </a:r>
            <a:r>
              <a:rPr lang="en-US" dirty="0" smtClean="0"/>
              <a:t> step of a scientific research</a:t>
            </a:r>
          </a:p>
          <a:p>
            <a:pPr lvl="1"/>
            <a:r>
              <a:rPr lang="en-US" dirty="0" smtClean="0"/>
              <a:t>A sample: a random selection of a population</a:t>
            </a:r>
          </a:p>
          <a:p>
            <a:r>
              <a:rPr lang="en-US" dirty="0" smtClean="0"/>
              <a:t>A sample must be representative of the population</a:t>
            </a:r>
          </a:p>
          <a:p>
            <a:r>
              <a:rPr lang="en-US" dirty="0" smtClean="0"/>
              <a:t>A sample should be randomly selected (i.e. with some probability) from the population</a:t>
            </a:r>
          </a:p>
          <a:p>
            <a:r>
              <a:rPr lang="en-US" dirty="0" smtClean="0"/>
              <a:t>Samples are often assumed to be independent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in Scientific Research—data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Scientific research can be classified as</a:t>
            </a:r>
          </a:p>
          <a:p>
            <a:pPr lvl="1"/>
            <a:r>
              <a:rPr lang="en-US" dirty="0" smtClean="0"/>
              <a:t>Observational research</a:t>
            </a:r>
          </a:p>
          <a:p>
            <a:pPr lvl="1"/>
            <a:r>
              <a:rPr lang="en-US" dirty="0" smtClean="0"/>
              <a:t>Experimental research</a:t>
            </a:r>
          </a:p>
          <a:p>
            <a:r>
              <a:rPr lang="en-US" dirty="0" smtClean="0"/>
              <a:t>Observational research</a:t>
            </a:r>
          </a:p>
          <a:p>
            <a:pPr lvl="1"/>
            <a:r>
              <a:rPr lang="en-US" dirty="0" smtClean="0"/>
              <a:t>Researchers simply measure or observe all relevant variables</a:t>
            </a:r>
          </a:p>
          <a:p>
            <a:r>
              <a:rPr lang="en-US" dirty="0" smtClean="0"/>
              <a:t>Experimental research</a:t>
            </a:r>
          </a:p>
          <a:p>
            <a:pPr lvl="1"/>
            <a:r>
              <a:rPr lang="en-US" dirty="0" smtClean="0"/>
              <a:t>Control what you can, randomize what you cannot</a:t>
            </a:r>
          </a:p>
          <a:p>
            <a:pPr lvl="1"/>
            <a:r>
              <a:rPr lang="en-US" dirty="0" smtClean="0"/>
              <a:t>Researchers try to control the process as much as possible and randomize factors that cannot be controlled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Observational study—an example(1)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hlinkClick r:id="rId3"/>
              </a:rPr>
              <a:t>Thun</a:t>
            </a:r>
            <a:r>
              <a:rPr lang="en-US" dirty="0" smtClean="0">
                <a:hlinkClick r:id="rId3"/>
              </a:rPr>
              <a:t> et al. (1992) </a:t>
            </a:r>
            <a:r>
              <a:rPr lang="en-US" dirty="0" smtClean="0"/>
              <a:t>studied risk factors for fatal colon cancer</a:t>
            </a:r>
          </a:p>
          <a:p>
            <a:pPr lvl="1"/>
            <a:r>
              <a:rPr lang="en-US" dirty="0" smtClean="0"/>
              <a:t>Studied 764,343 adults who completed a questionnaire in 1981 on diet and other risk factors, but no cancer or other major disease</a:t>
            </a:r>
          </a:p>
          <a:p>
            <a:pPr lvl="1"/>
            <a:r>
              <a:rPr lang="en-US" dirty="0" smtClean="0"/>
              <a:t>1150 death from colon cancer until 1988</a:t>
            </a:r>
          </a:p>
          <a:p>
            <a:pPr lvl="1"/>
            <a:r>
              <a:rPr lang="en-US" dirty="0" smtClean="0"/>
              <a:t>Compared these patients with 5746 matched control subjects drawn from the </a:t>
            </a:r>
            <a:r>
              <a:rPr lang="en-US" dirty="0" smtClean="0"/>
              <a:t>cohort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Observational study—an example(2)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shown that</a:t>
            </a:r>
          </a:p>
          <a:p>
            <a:pPr lvl="1"/>
            <a:r>
              <a:rPr lang="en-US" dirty="0" smtClean="0"/>
              <a:t>Risks of colon cancer decreases with more consumption of vegetables and high-fiber grains </a:t>
            </a:r>
          </a:p>
          <a:p>
            <a:pPr lvl="1"/>
            <a:r>
              <a:rPr lang="en-US" dirty="0" smtClean="0"/>
              <a:t>Regular use of low does of aspirin may help prevent colon cancer</a:t>
            </a:r>
          </a:p>
          <a:p>
            <a:pPr lvl="1"/>
            <a:r>
              <a:rPr lang="en-US" dirty="0" smtClean="0"/>
              <a:t>No associations were seen with consumption of read meat, physical inactivity and obesity.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in Scientific Research—data exploration and analysis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Caution! </a:t>
            </a:r>
          </a:p>
          <a:p>
            <a:pPr lvl="1"/>
            <a:r>
              <a:rPr lang="en-US" dirty="0" smtClean="0"/>
              <a:t>Statistics is NOT magic</a:t>
            </a:r>
          </a:p>
          <a:p>
            <a:pPr lvl="1"/>
            <a:r>
              <a:rPr lang="en-US" dirty="0" smtClean="0"/>
              <a:t>Important factors must be considered in the statistical model</a:t>
            </a:r>
          </a:p>
          <a:p>
            <a:pPr lvl="1"/>
            <a:r>
              <a:rPr lang="en-US" dirty="0" smtClean="0"/>
              <a:t>Bias or improper use of statistical tools can give serious misleading results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hlinkClick r:id="rId2"/>
              </a:rPr>
              <a:t>Ioannidis</a:t>
            </a:r>
            <a:r>
              <a:rPr lang="en-US" dirty="0" smtClean="0"/>
              <a:t> (a epidemiologist at Stanford) even claimed that “most of published findings are false”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in Scientific Research—data exploration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data are collected, check the data first</a:t>
            </a:r>
          </a:p>
          <a:p>
            <a:pPr lvl="1"/>
            <a:r>
              <a:rPr lang="en-US" dirty="0" smtClean="0"/>
              <a:t>Look at the distribution of each variable (using histogram, </a:t>
            </a:r>
            <a:r>
              <a:rPr lang="en-US" dirty="0" err="1" smtClean="0"/>
              <a:t>boxplot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barplot</a:t>
            </a:r>
            <a:r>
              <a:rPr lang="en-US" dirty="0" smtClean="0"/>
              <a:t>, scatter plot)</a:t>
            </a:r>
          </a:p>
          <a:p>
            <a:pPr lvl="1"/>
            <a:r>
              <a:rPr lang="en-US" dirty="0" smtClean="0"/>
              <a:t> Can help to identify problems in the data (e.g. outliers), discovery unknown patterns or unknown relationship</a:t>
            </a:r>
          </a:p>
          <a:p>
            <a:r>
              <a:rPr lang="en-US" dirty="0" smtClean="0"/>
              <a:t>Build appropriate statistical models and perform proper statistical inferences</a:t>
            </a:r>
          </a:p>
          <a:p>
            <a:pPr lvl="1"/>
            <a:r>
              <a:rPr lang="en-US" dirty="0" smtClean="0"/>
              <a:t>HD example: simply use log rank test</a:t>
            </a:r>
          </a:p>
          <a:p>
            <a:pPr lvl="1"/>
            <a:r>
              <a:rPr lang="en-US" dirty="0" smtClean="0"/>
              <a:t>Colon example: need to use more complex models such as regression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“I </a:t>
            </a:r>
            <a:r>
              <a:rPr lang="en-US" dirty="0" smtClean="0"/>
              <a:t>keep saying the sexy job in the next ten years will </a:t>
            </a:r>
            <a:r>
              <a:rPr lang="en-US" dirty="0" smtClean="0"/>
              <a:t>be statisticians</a:t>
            </a:r>
            <a:r>
              <a:rPr lang="en-US" dirty="0" smtClean="0"/>
              <a:t>. People think I'm joking, but who would've </a:t>
            </a:r>
            <a:r>
              <a:rPr lang="en-US" dirty="0" smtClean="0"/>
              <a:t>guessed that </a:t>
            </a:r>
            <a:r>
              <a:rPr lang="en-US" dirty="0" smtClean="0"/>
              <a:t>computer engineers would've been the sexy job of the 1990s</a:t>
            </a:r>
            <a:r>
              <a:rPr lang="en-US" dirty="0" smtClean="0"/>
              <a:t>?“</a:t>
            </a:r>
          </a:p>
          <a:p>
            <a:pPr>
              <a:buNone/>
            </a:pPr>
            <a:r>
              <a:rPr lang="en-US" dirty="0" smtClean="0"/>
              <a:t>--Hal </a:t>
            </a:r>
            <a:r>
              <a:rPr lang="en-US" dirty="0" err="1" smtClean="0"/>
              <a:t>Valarian</a:t>
            </a:r>
            <a:r>
              <a:rPr lang="en-US" dirty="0" smtClean="0"/>
              <a:t> </a:t>
            </a:r>
            <a:r>
              <a:rPr lang="en-US" dirty="0" smtClean="0"/>
              <a:t>(Google Chief Economist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Read More: </a:t>
            </a:r>
            <a:r>
              <a:rPr lang="en-US" dirty="0" smtClean="0">
                <a:hlinkClick r:id="rId2"/>
              </a:rPr>
              <a:t>Link1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Link2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the big data era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Size is exponentially increasing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First $1000 human genome</a:t>
            </a:r>
            <a:r>
              <a:rPr lang="en-US" dirty="0" smtClean="0"/>
              <a:t>: </a:t>
            </a:r>
            <a:r>
              <a:rPr lang="en-US" dirty="0" err="1" smtClean="0"/>
              <a:t>Illumina</a:t>
            </a:r>
            <a:r>
              <a:rPr lang="en-US" dirty="0" smtClean="0"/>
              <a:t> announced its latest </a:t>
            </a:r>
            <a:r>
              <a:rPr lang="en-US" dirty="0" err="1" smtClean="0"/>
              <a:t>HiSeq</a:t>
            </a:r>
            <a:r>
              <a:rPr lang="en-US" dirty="0" smtClean="0"/>
              <a:t> X Ten machine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4562822" cy="45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76350"/>
            <a:ext cx="8134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the big data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 amount of data requires statistical methods and computational algorithms </a:t>
            </a:r>
          </a:p>
          <a:p>
            <a:pPr lvl="1"/>
            <a:r>
              <a:rPr lang="en-US" dirty="0" smtClean="0"/>
              <a:t>Computational very efficient</a:t>
            </a:r>
          </a:p>
          <a:p>
            <a:pPr lvl="1"/>
            <a:r>
              <a:rPr lang="en-US" dirty="0" smtClean="0"/>
              <a:t>Capable of processing intrinsic heterogeneity in the data</a:t>
            </a:r>
          </a:p>
          <a:p>
            <a:pPr lvl="1"/>
            <a:r>
              <a:rPr lang="en-US" dirty="0" smtClean="0"/>
              <a:t>Capable of helping researcher to efficiently perform various model fitness checking </a:t>
            </a:r>
          </a:p>
          <a:p>
            <a:pPr lvl="1"/>
            <a:r>
              <a:rPr lang="en-US" dirty="0" smtClean="0"/>
              <a:t>Visualization of the data at various abstraction level.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the big data era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getting more complicated and contain various level of information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42465"/>
            <a:ext cx="4752528" cy="56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the big data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ever increasing complexity of the data potentially allows building more accurate model</a:t>
            </a:r>
          </a:p>
          <a:p>
            <a:pPr lvl="1"/>
            <a:r>
              <a:rPr lang="en-US" dirty="0" smtClean="0"/>
              <a:t>Appropriate model is harder to develop due to the complexity of the data</a:t>
            </a:r>
          </a:p>
          <a:p>
            <a:r>
              <a:rPr lang="en-US" dirty="0" smtClean="0"/>
              <a:t>But may also suffer from the curse of dimensionality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frequently use R for data analysis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http://cran.r-project.org/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Many biological tools and software are developed under Linux. Some knowledge about Linux is </a:t>
            </a:r>
            <a:r>
              <a:rPr lang="en-US" dirty="0" err="1" smtClean="0"/>
              <a:t>enssential</a:t>
            </a:r>
            <a:r>
              <a:rPr lang="en-US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amount of data are freely available</a:t>
            </a:r>
          </a:p>
          <a:p>
            <a:pPr lvl="1"/>
            <a:r>
              <a:rPr lang="en-US" dirty="0" smtClean="0"/>
              <a:t>NCBI</a:t>
            </a:r>
          </a:p>
          <a:p>
            <a:pPr lvl="1"/>
            <a:r>
              <a:rPr lang="en-US" dirty="0" smtClean="0"/>
              <a:t>EBI</a:t>
            </a:r>
          </a:p>
          <a:p>
            <a:pPr lvl="1"/>
            <a:r>
              <a:rPr lang="en-US" dirty="0" smtClean="0"/>
              <a:t>1000 Genome Project</a:t>
            </a:r>
          </a:p>
          <a:p>
            <a:pPr lvl="1"/>
            <a:r>
              <a:rPr lang="en-US" dirty="0" smtClean="0"/>
              <a:t>TCGA</a:t>
            </a:r>
          </a:p>
          <a:p>
            <a:pPr lvl="1"/>
            <a:r>
              <a:rPr lang="en-US" dirty="0" smtClean="0"/>
              <a:t>ICGC</a:t>
            </a:r>
          </a:p>
          <a:p>
            <a:pPr lvl="1"/>
            <a:r>
              <a:rPr lang="en-US" dirty="0" smtClean="0"/>
              <a:t>ENCODE</a:t>
            </a:r>
          </a:p>
          <a:p>
            <a:pPr lvl="1">
              <a:buNone/>
            </a:pPr>
            <a:r>
              <a:rPr lang="en-US" dirty="0" smtClean="0"/>
              <a:t>……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expect the data look like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5688632" cy="417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 data really look like</a:t>
            </a:r>
            <a:endParaRPr lang="en-US" dirty="0"/>
          </a:p>
        </p:txBody>
      </p:sp>
      <p:pic>
        <p:nvPicPr>
          <p:cNvPr id="4" name="Content Placeholder 6" descr="fastqFileOverl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8038096" cy="24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 data really like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972078" cy="38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 data really look like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3581533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in Scientific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methods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empirical evidence (data) </a:t>
            </a:r>
            <a:r>
              <a:rPr lang="en-US" dirty="0" smtClean="0"/>
              <a:t>to improve knowledge in a </a:t>
            </a:r>
            <a:r>
              <a:rPr lang="en-US" b="1" dirty="0" smtClean="0"/>
              <a:t>targeted population</a:t>
            </a:r>
          </a:p>
          <a:p>
            <a:pPr lvl="1"/>
            <a:r>
              <a:rPr lang="en-US" dirty="0" smtClean="0"/>
              <a:t>Help to make more informed </a:t>
            </a:r>
            <a:r>
              <a:rPr lang="en-US" b="1" dirty="0" smtClean="0"/>
              <a:t>decisions</a:t>
            </a:r>
          </a:p>
          <a:p>
            <a:r>
              <a:rPr lang="en-US" dirty="0" smtClean="0"/>
              <a:t>Empirical evidence</a:t>
            </a:r>
          </a:p>
          <a:p>
            <a:pPr lvl="1"/>
            <a:r>
              <a:rPr lang="en-US" dirty="0" smtClean="0"/>
              <a:t>Measurements of </a:t>
            </a:r>
            <a:r>
              <a:rPr lang="en-US" b="1" dirty="0" smtClean="0"/>
              <a:t>variables</a:t>
            </a:r>
            <a:r>
              <a:rPr lang="en-US" dirty="0" smtClean="0"/>
              <a:t> about the targeted population, e.g. age, gender, BMI (body mass index), gene expression, genotype etc.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in Scientific Research– an example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Huntington’s Disease (HD,</a:t>
            </a:r>
            <a:r>
              <a:rPr lang="zh-CN" altLang="en-US" dirty="0" smtClean="0"/>
              <a:t>又名舞蹈病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Usually noticeable between 35 to 44</a:t>
            </a:r>
          </a:p>
          <a:p>
            <a:pPr lvl="1"/>
            <a:r>
              <a:rPr lang="en-US" dirty="0" smtClean="0"/>
              <a:t>Jerky, random, uncontrollable movements</a:t>
            </a:r>
          </a:p>
          <a:p>
            <a:pPr lvl="1"/>
            <a:r>
              <a:rPr lang="en-US" dirty="0" smtClean="0"/>
              <a:t>An patient with HD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什么是舞蹈病--华数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393305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1081</Words>
  <Application>Microsoft Office PowerPoint</Application>
  <PresentationFormat>On-screen Show (4:3)</PresentationFormat>
  <Paragraphs>119</Paragraphs>
  <Slides>24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Biostatistics-Lecture 1</vt:lpstr>
      <vt:lpstr>Why Statistics</vt:lpstr>
      <vt:lpstr>Why Statistics</vt:lpstr>
      <vt:lpstr>The data</vt:lpstr>
      <vt:lpstr>The data</vt:lpstr>
      <vt:lpstr>The data</vt:lpstr>
      <vt:lpstr>The data</vt:lpstr>
      <vt:lpstr>Statistics in Scientific Research</vt:lpstr>
      <vt:lpstr>Statistics in Scientific Research– an example (1)</vt:lpstr>
      <vt:lpstr>Statistics in Scientific Research– an example (2)</vt:lpstr>
      <vt:lpstr>Statistics in Scientific Research– an example (3)</vt:lpstr>
      <vt:lpstr>Statistics in Scientific Research– an example (4)</vt:lpstr>
      <vt:lpstr>Types of variables</vt:lpstr>
      <vt:lpstr>Statistics in Scientific Research—sampling </vt:lpstr>
      <vt:lpstr>Statistics in Scientific Research—data collection</vt:lpstr>
      <vt:lpstr>Observational study—an example(1)</vt:lpstr>
      <vt:lpstr>Observational study—an example(2)</vt:lpstr>
      <vt:lpstr>Statistics in Scientific Research—data exploration and analysis (1)</vt:lpstr>
      <vt:lpstr>Statistics in Scientific Research—data exploration and analysis</vt:lpstr>
      <vt:lpstr>Challenges in the big data era</vt:lpstr>
      <vt:lpstr>Challenges in the big data era</vt:lpstr>
      <vt:lpstr>Challenges in the big data era</vt:lpstr>
      <vt:lpstr>Challenges in the big data era</vt:lpstr>
      <vt:lpstr>Computation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ruibin</dc:creator>
  <cp:lastModifiedBy>ruibin</cp:lastModifiedBy>
  <cp:revision>74</cp:revision>
  <dcterms:created xsi:type="dcterms:W3CDTF">2014-02-15T17:12:18Z</dcterms:created>
  <dcterms:modified xsi:type="dcterms:W3CDTF">2016-02-23T01:44:51Z</dcterms:modified>
</cp:coreProperties>
</file>